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Assistant Bold" pitchFamily="2" charset="-79"/>
      <p:regular r:id="rId9"/>
      <p:bold r:id="rId10"/>
    </p:embeddedFont>
    <p:embeddedFont>
      <p:font typeface="Assistant Regular" pitchFamily="2" charset="-79"/>
      <p:regular r:id="rId11"/>
    </p:embeddedFont>
    <p:embeddedFont>
      <p:font typeface="Assistant Regular Bold" pitchFamily="2" charset="-79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ormorant Garamond Bold" pitchFamily="2" charset="77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26" autoAdjust="0"/>
  </p:normalViewPr>
  <p:slideViewPr>
    <p:cSldViewPr>
      <p:cViewPr varScale="1">
        <p:scale>
          <a:sx n="80" d="100"/>
          <a:sy n="80" d="100"/>
        </p:scale>
        <p:origin x="824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028700"/>
            <a:ext cx="6535158" cy="4242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60"/>
              </a:lnSpc>
            </a:pPr>
            <a:r>
              <a:rPr lang="en-US" sz="2800" spc="336">
                <a:solidFill>
                  <a:srgbClr val="111B1E"/>
                </a:solidFill>
                <a:latin typeface="Assistant Regular Bold"/>
              </a:rPr>
              <a:t>DEC 12, 2019       PELLEGRINO NLP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3304935"/>
            <a:ext cx="8173097" cy="3706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599"/>
              </a:lnSpc>
            </a:pPr>
            <a:r>
              <a:rPr lang="en-US" sz="9599" spc="-191">
                <a:solidFill>
                  <a:srgbClr val="5271FF"/>
                </a:solidFill>
                <a:latin typeface="Cormorant Garamond Bold"/>
              </a:rPr>
              <a:t>N</a:t>
            </a:r>
            <a:r>
              <a:rPr lang="en-US" sz="9599" spc="-191">
                <a:solidFill>
                  <a:srgbClr val="111B1E"/>
                </a:solidFill>
                <a:latin typeface="Cormorant Garamond Bold"/>
              </a:rPr>
              <a:t>atural </a:t>
            </a:r>
            <a:r>
              <a:rPr lang="en-US" sz="9599" spc="-191">
                <a:solidFill>
                  <a:srgbClr val="5271FF"/>
                </a:solidFill>
                <a:latin typeface="Cormorant Garamond Bold"/>
              </a:rPr>
              <a:t>L</a:t>
            </a:r>
            <a:r>
              <a:rPr lang="en-US" sz="9599" spc="-191">
                <a:solidFill>
                  <a:srgbClr val="111B1E"/>
                </a:solidFill>
                <a:latin typeface="Cormorant Garamond Bold"/>
              </a:rPr>
              <a:t>anguage </a:t>
            </a:r>
            <a:r>
              <a:rPr lang="en-US" sz="9599" spc="-191">
                <a:solidFill>
                  <a:srgbClr val="5271FF"/>
                </a:solidFill>
                <a:latin typeface="Cormorant Garamond Bold"/>
              </a:rPr>
              <a:t>P</a:t>
            </a:r>
            <a:r>
              <a:rPr lang="en-US" sz="9599" spc="-191">
                <a:solidFill>
                  <a:srgbClr val="111B1E"/>
                </a:solidFill>
                <a:latin typeface="Cormorant Garamond Bold"/>
              </a:rPr>
              <a:t>rocessing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-680011" y="8526104"/>
            <a:ext cx="19752636" cy="2301420"/>
            <a:chOff x="0" y="0"/>
            <a:chExt cx="26336849" cy="3068560"/>
          </a:xfrm>
        </p:grpSpPr>
        <p:sp>
          <p:nvSpPr>
            <p:cNvPr id="5" name="AutoShape 5"/>
            <p:cNvSpPr/>
            <p:nvPr/>
          </p:nvSpPr>
          <p:spPr>
            <a:xfrm>
              <a:off x="0" y="0"/>
              <a:ext cx="26336849" cy="3068560"/>
            </a:xfrm>
            <a:prstGeom prst="rect">
              <a:avLst/>
            </a:prstGeom>
            <a:solidFill>
              <a:srgbClr val="111B1E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2278281" y="917530"/>
              <a:ext cx="10491544" cy="6167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800" spc="140">
                  <a:solidFill>
                    <a:srgbClr val="FFFFFF"/>
                  </a:solidFill>
                  <a:latin typeface="Assistant Regular"/>
                </a:rPr>
                <a:t>Predicting Github Repo Languages</a:t>
              </a: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2"/>
          <a:srcRect l="10631" r="53829"/>
          <a:stretch>
            <a:fillRect/>
          </a:stretch>
        </p:blipFill>
        <p:spPr>
          <a:xfrm>
            <a:off x="10267809" y="-257531"/>
            <a:ext cx="5691773" cy="10650536"/>
          </a:xfrm>
          <a:prstGeom prst="rect">
            <a:avLst/>
          </a:prstGeom>
        </p:spPr>
      </p:pic>
      <p:sp>
        <p:nvSpPr>
          <p:cNvPr id="8" name="AutoShape 8"/>
          <p:cNvSpPr/>
          <p:nvPr/>
        </p:nvSpPr>
        <p:spPr>
          <a:xfrm>
            <a:off x="9825482" y="-140794"/>
            <a:ext cx="25347" cy="11612150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sp>
        <p:nvSpPr>
          <p:cNvPr id="9" name="AutoShape 9"/>
          <p:cNvSpPr/>
          <p:nvPr/>
        </p:nvSpPr>
        <p:spPr>
          <a:xfrm>
            <a:off x="15959582" y="-257531"/>
            <a:ext cx="25347" cy="11612150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sp>
        <p:nvSpPr>
          <p:cNvPr id="10" name="TextBox 10"/>
          <p:cNvSpPr txBox="1"/>
          <p:nvPr/>
        </p:nvSpPr>
        <p:spPr>
          <a:xfrm rot="5400000">
            <a:off x="14337924" y="4262262"/>
            <a:ext cx="6878058" cy="410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 spc="143">
                <a:solidFill>
                  <a:srgbClr val="111B1E"/>
                </a:solidFill>
                <a:latin typeface="Cormorant Garamond Bold"/>
              </a:rPr>
              <a:t>Pellegrino NLP    •    Dec. 12, 2019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54517" y="-610588"/>
            <a:ext cx="25347" cy="11612150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sp>
        <p:nvSpPr>
          <p:cNvPr id="3" name="AutoShape 3"/>
          <p:cNvSpPr/>
          <p:nvPr/>
        </p:nvSpPr>
        <p:spPr>
          <a:xfrm>
            <a:off x="7654017" y="-420088"/>
            <a:ext cx="25347" cy="11612150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8039100" y="0"/>
            <a:ext cx="3314700" cy="10287000"/>
            <a:chOff x="0" y="0"/>
            <a:chExt cx="4419600" cy="1371600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17251" r="17251"/>
            <a:stretch>
              <a:fillRect/>
            </a:stretch>
          </p:blipFill>
          <p:spPr>
            <a:xfrm>
              <a:off x="0" y="0"/>
              <a:ext cx="4419600" cy="4487333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l="20083" r="20083"/>
            <a:stretch>
              <a:fillRect/>
            </a:stretch>
          </p:blipFill>
          <p:spPr>
            <a:xfrm>
              <a:off x="0" y="4614333"/>
              <a:ext cx="4419600" cy="4487333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17190" r="17190"/>
            <a:stretch>
              <a:fillRect/>
            </a:stretch>
          </p:blipFill>
          <p:spPr>
            <a:xfrm>
              <a:off x="0" y="9228667"/>
              <a:ext cx="4419600" cy="4487333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-680011" y="8526104"/>
            <a:ext cx="8360736" cy="2301420"/>
            <a:chOff x="0" y="0"/>
            <a:chExt cx="11147649" cy="3068560"/>
          </a:xfrm>
        </p:grpSpPr>
        <p:sp>
          <p:nvSpPr>
            <p:cNvPr id="9" name="AutoShape 9"/>
            <p:cNvSpPr/>
            <p:nvPr/>
          </p:nvSpPr>
          <p:spPr>
            <a:xfrm>
              <a:off x="0" y="0"/>
              <a:ext cx="11147649" cy="3068560"/>
            </a:xfrm>
            <a:prstGeom prst="rect">
              <a:avLst/>
            </a:prstGeom>
            <a:solidFill>
              <a:srgbClr val="111B1E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2278281" y="928636"/>
              <a:ext cx="7088924" cy="5320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399" spc="143">
                  <a:solidFill>
                    <a:srgbClr val="FFFFFF"/>
                  </a:solidFill>
                  <a:latin typeface="Cormorant Garamond Bold"/>
                </a:rPr>
                <a:t>Pellegrino NLP  • Dec. 12, 2019</a:t>
              </a:r>
            </a:p>
          </p:txBody>
        </p:sp>
      </p:grpSp>
      <p:sp>
        <p:nvSpPr>
          <p:cNvPr id="11" name="AutoShape 11"/>
          <p:cNvSpPr/>
          <p:nvPr/>
        </p:nvSpPr>
        <p:spPr>
          <a:xfrm>
            <a:off x="0" y="0"/>
            <a:ext cx="419100" cy="419100"/>
          </a:xfrm>
          <a:prstGeom prst="rect">
            <a:avLst/>
          </a:prstGeom>
          <a:solidFill>
            <a:srgbClr val="111B1E"/>
          </a:solidFill>
        </p:spPr>
      </p:sp>
      <p:sp>
        <p:nvSpPr>
          <p:cNvPr id="12" name="TextBox 12"/>
          <p:cNvSpPr txBox="1"/>
          <p:nvPr/>
        </p:nvSpPr>
        <p:spPr>
          <a:xfrm>
            <a:off x="1028700" y="3809484"/>
            <a:ext cx="5762933" cy="158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79"/>
              </a:lnSpc>
            </a:pPr>
            <a:r>
              <a:rPr lang="en-US" sz="10399" spc="103">
                <a:solidFill>
                  <a:srgbClr val="111B1E"/>
                </a:solidFill>
                <a:latin typeface="Assistant Bold"/>
              </a:rPr>
              <a:t>The Point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296469" y="878038"/>
            <a:ext cx="4962831" cy="1910313"/>
            <a:chOff x="0" y="0"/>
            <a:chExt cx="6617108" cy="2547084"/>
          </a:xfrm>
        </p:grpSpPr>
        <p:sp>
          <p:nvSpPr>
            <p:cNvPr id="14" name="TextBox 14"/>
            <p:cNvSpPr txBox="1"/>
            <p:nvPr/>
          </p:nvSpPr>
          <p:spPr>
            <a:xfrm>
              <a:off x="0" y="883667"/>
              <a:ext cx="6617108" cy="16634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Build a model that can predict what programming language a repository is, given the text of the README file.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6617108" cy="703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 spc="288">
                  <a:solidFill>
                    <a:srgbClr val="5271FF"/>
                  </a:solidFill>
                  <a:latin typeface="Assistant Regular Bold"/>
                </a:rPr>
                <a:t>GOAL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2296469" y="4121761"/>
            <a:ext cx="4962831" cy="1910313"/>
            <a:chOff x="0" y="0"/>
            <a:chExt cx="6617108" cy="2547084"/>
          </a:xfrm>
        </p:grpSpPr>
        <p:sp>
          <p:nvSpPr>
            <p:cNvPr id="17" name="TextBox 17"/>
            <p:cNvSpPr txBox="1"/>
            <p:nvPr/>
          </p:nvSpPr>
          <p:spPr>
            <a:xfrm>
              <a:off x="0" y="883667"/>
              <a:ext cx="6617108" cy="16634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Github READMEs are good predictors of the main programming language of a repo.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6617108" cy="703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 spc="288">
                  <a:solidFill>
                    <a:srgbClr val="5271FF"/>
                  </a:solidFill>
                  <a:latin typeface="Assistant Regular Bold"/>
                </a:rPr>
                <a:t>HYPOTHESIS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296469" y="7153350"/>
            <a:ext cx="4962831" cy="2334581"/>
            <a:chOff x="0" y="0"/>
            <a:chExt cx="6617108" cy="3112775"/>
          </a:xfrm>
        </p:grpSpPr>
        <p:sp>
          <p:nvSpPr>
            <p:cNvPr id="20" name="TextBox 20"/>
            <p:cNvSpPr txBox="1"/>
            <p:nvPr/>
          </p:nvSpPr>
          <p:spPr>
            <a:xfrm>
              <a:off x="0" y="883667"/>
              <a:ext cx="6617108" cy="22291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Each language has key identifiers that are common ONLY to its documents.</a:t>
              </a:r>
            </a:p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Baseline Model is overtrained on JS.</a:t>
              </a:r>
            </a:p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Top 4 Model predicts very well.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57150"/>
              <a:ext cx="6617108" cy="703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 spc="288">
                  <a:solidFill>
                    <a:srgbClr val="5271FF"/>
                  </a:solidFill>
                  <a:latin typeface="Assistant Regular Bold"/>
                </a:rPr>
                <a:t>FINDINGS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611294" y="5127733"/>
            <a:ext cx="12722866" cy="31534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789745" y="1028700"/>
            <a:ext cx="4923807" cy="3161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479"/>
              </a:lnSpc>
            </a:pPr>
            <a:r>
              <a:rPr lang="en-US" sz="10399" spc="103">
                <a:solidFill>
                  <a:srgbClr val="111B1E"/>
                </a:solidFill>
                <a:latin typeface="Assistant Bold"/>
              </a:rPr>
              <a:t>Our</a:t>
            </a:r>
          </a:p>
          <a:p>
            <a:pPr>
              <a:lnSpc>
                <a:spcPts val="12479"/>
              </a:lnSpc>
            </a:pPr>
            <a:r>
              <a:rPr lang="en-US" sz="10399" spc="103">
                <a:solidFill>
                  <a:srgbClr val="111B1E"/>
                </a:solidFill>
                <a:latin typeface="Assistant Bold"/>
              </a:rPr>
              <a:t>Process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437855" y="1320088"/>
            <a:ext cx="4033804" cy="2323466"/>
            <a:chOff x="0" y="0"/>
            <a:chExt cx="5378406" cy="3097955"/>
          </a:xfrm>
        </p:grpSpPr>
        <p:sp>
          <p:nvSpPr>
            <p:cNvPr id="5" name="TextBox 5"/>
            <p:cNvSpPr txBox="1"/>
            <p:nvPr/>
          </p:nvSpPr>
          <p:spPr>
            <a:xfrm>
              <a:off x="0" y="-57150"/>
              <a:ext cx="5378406" cy="703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 spc="287">
                  <a:solidFill>
                    <a:srgbClr val="5271FF"/>
                  </a:solidFill>
                  <a:latin typeface="Assistant Regular Bold"/>
                </a:rPr>
                <a:t>ACQUIRE DATA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868847"/>
              <a:ext cx="5329799" cy="22291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Beautiful Soup</a:t>
              </a:r>
            </a:p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Scrape Github Repos</a:t>
              </a:r>
            </a:p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README text</a:t>
              </a:r>
            </a:p>
            <a:p>
              <a:pPr>
                <a:lnSpc>
                  <a:spcPts val="3359"/>
                </a:lnSpc>
              </a:pPr>
              <a:endParaRPr lang="en-US" sz="2399">
                <a:solidFill>
                  <a:srgbClr val="111B1E"/>
                </a:solidFill>
                <a:latin typeface="Assistant Regular"/>
              </a:endParaRPr>
            </a:p>
          </p:txBody>
        </p:sp>
      </p:grpSp>
      <p:sp>
        <p:nvSpPr>
          <p:cNvPr id="7" name="AutoShape 7"/>
          <p:cNvSpPr/>
          <p:nvPr/>
        </p:nvSpPr>
        <p:spPr>
          <a:xfrm>
            <a:off x="12388003" y="-602174"/>
            <a:ext cx="25347" cy="11612150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grpSp>
        <p:nvGrpSpPr>
          <p:cNvPr id="8" name="Group 8"/>
          <p:cNvGrpSpPr/>
          <p:nvPr/>
        </p:nvGrpSpPr>
        <p:grpSpPr>
          <a:xfrm>
            <a:off x="13241426" y="1320088"/>
            <a:ext cx="4161247" cy="2323466"/>
            <a:chOff x="0" y="0"/>
            <a:chExt cx="5548329" cy="3097955"/>
          </a:xfrm>
        </p:grpSpPr>
        <p:sp>
          <p:nvSpPr>
            <p:cNvPr id="9" name="TextBox 9"/>
            <p:cNvSpPr txBox="1"/>
            <p:nvPr/>
          </p:nvSpPr>
          <p:spPr>
            <a:xfrm>
              <a:off x="0" y="-57150"/>
              <a:ext cx="5548329" cy="703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 spc="287">
                  <a:solidFill>
                    <a:srgbClr val="5271FF"/>
                  </a:solidFill>
                  <a:latin typeface="Assistant Regular Bold"/>
                </a:rPr>
                <a:t>PREPARE CORPUS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868847"/>
              <a:ext cx="5548329" cy="22291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Normalize data</a:t>
              </a:r>
            </a:p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Top 15 Languages</a:t>
              </a:r>
            </a:p>
            <a:p>
              <a:pPr>
                <a:lnSpc>
                  <a:spcPts val="3359"/>
                </a:lnSpc>
              </a:pPr>
              <a:endParaRPr lang="en-US" sz="2399">
                <a:solidFill>
                  <a:srgbClr val="111B1E"/>
                </a:solidFill>
                <a:latin typeface="Assistant Regular"/>
              </a:endParaRPr>
            </a:p>
            <a:p>
              <a:pPr>
                <a:lnSpc>
                  <a:spcPts val="3359"/>
                </a:lnSpc>
              </a:pPr>
              <a:endParaRPr lang="en-US" sz="2399">
                <a:solidFill>
                  <a:srgbClr val="111B1E"/>
                </a:solidFill>
                <a:latin typeface="Assistant Regular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7437855" y="5916899"/>
            <a:ext cx="4033804" cy="2741923"/>
            <a:chOff x="0" y="0"/>
            <a:chExt cx="5378406" cy="365589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57150"/>
              <a:ext cx="5378406" cy="703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 spc="287">
                  <a:solidFill>
                    <a:srgbClr val="5271FF"/>
                  </a:solidFill>
                  <a:latin typeface="Assistant Regular Bold"/>
                </a:rPr>
                <a:t>EXPLORE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861098"/>
              <a:ext cx="5378406" cy="27947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Raw Counts by Language</a:t>
              </a:r>
            </a:p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TF by Language</a:t>
              </a:r>
            </a:p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TF-IDF</a:t>
              </a:r>
            </a:p>
            <a:p>
              <a:pPr>
                <a:lnSpc>
                  <a:spcPts val="3359"/>
                </a:lnSpc>
              </a:pPr>
              <a:endParaRPr lang="en-US" sz="2399">
                <a:solidFill>
                  <a:srgbClr val="111B1E"/>
                </a:solidFill>
                <a:latin typeface="Assistant Regular"/>
              </a:endParaRPr>
            </a:p>
            <a:p>
              <a:pPr>
                <a:lnSpc>
                  <a:spcPts val="3359"/>
                </a:lnSpc>
              </a:pPr>
              <a:endParaRPr lang="en-US" sz="2399">
                <a:solidFill>
                  <a:srgbClr val="111B1E"/>
                </a:solidFill>
                <a:latin typeface="Assistant Regular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3241426" y="5916899"/>
            <a:ext cx="4161247" cy="3307613"/>
            <a:chOff x="0" y="0"/>
            <a:chExt cx="5548329" cy="4410151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57150"/>
              <a:ext cx="5548329" cy="145728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79"/>
                </a:lnSpc>
              </a:pPr>
              <a:r>
                <a:rPr lang="en-US" sz="3199" spc="287">
                  <a:solidFill>
                    <a:srgbClr val="5271FF"/>
                  </a:solidFill>
                  <a:latin typeface="Assistant Regular Bold"/>
                </a:rPr>
                <a:t>MODEL AND EVALUATE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615353"/>
              <a:ext cx="5548329" cy="27947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Baseline:</a:t>
              </a:r>
            </a:p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Decision Tree - 58/44</a:t>
              </a:r>
            </a:p>
            <a:p>
              <a:pPr>
                <a:lnSpc>
                  <a:spcPts val="3359"/>
                </a:lnSpc>
              </a:pPr>
              <a:endParaRPr lang="en-US" sz="2399">
                <a:solidFill>
                  <a:srgbClr val="111B1E"/>
                </a:solidFill>
                <a:latin typeface="Assistant Regular"/>
              </a:endParaRPr>
            </a:p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THE Model:</a:t>
              </a:r>
            </a:p>
            <a:p>
              <a:pPr>
                <a:lnSpc>
                  <a:spcPts val="3359"/>
                </a:lnSpc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Top 4: Decision Tree - 82/88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028700" y="8847367"/>
            <a:ext cx="4477758" cy="410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 spc="143">
                <a:solidFill>
                  <a:srgbClr val="111B1E"/>
                </a:solidFill>
                <a:latin typeface="Cormorant Garamond Bold"/>
              </a:rPr>
              <a:t>Pellegrino NLP  • Dec. 12, 2019</a:t>
            </a:r>
          </a:p>
        </p:txBody>
      </p:sp>
      <p:sp>
        <p:nvSpPr>
          <p:cNvPr id="18" name="AutoShape 18"/>
          <p:cNvSpPr/>
          <p:nvPr/>
        </p:nvSpPr>
        <p:spPr>
          <a:xfrm>
            <a:off x="-17439" y="10099022"/>
            <a:ext cx="6608136" cy="910954"/>
          </a:xfrm>
          <a:prstGeom prst="rect">
            <a:avLst/>
          </a:prstGeom>
          <a:solidFill>
            <a:srgbClr val="111B1E"/>
          </a:solidFill>
        </p:spPr>
      </p:sp>
      <p:sp>
        <p:nvSpPr>
          <p:cNvPr id="19" name="AutoShape 19"/>
          <p:cNvSpPr/>
          <p:nvPr/>
        </p:nvSpPr>
        <p:spPr>
          <a:xfrm>
            <a:off x="6580659" y="-602174"/>
            <a:ext cx="25347" cy="11612150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sp>
        <p:nvSpPr>
          <p:cNvPr id="20" name="AutoShape 20"/>
          <p:cNvSpPr/>
          <p:nvPr/>
        </p:nvSpPr>
        <p:spPr>
          <a:xfrm>
            <a:off x="0" y="0"/>
            <a:ext cx="419100" cy="419100"/>
          </a:xfrm>
          <a:prstGeom prst="rect">
            <a:avLst/>
          </a:prstGeom>
          <a:solidFill>
            <a:srgbClr val="111B1E"/>
          </a:solid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59318" y="1458818"/>
            <a:ext cx="7799482" cy="7799482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C7D0D8"/>
            </a:solidFill>
          </p:spPr>
        </p:sp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902970"/>
            <a:ext cx="18288000" cy="8481060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5570831" y="2765104"/>
            <a:ext cx="6652499" cy="3370854"/>
            <a:chOff x="0" y="0"/>
            <a:chExt cx="1632436" cy="82716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32436" cy="827163"/>
            </a:xfrm>
            <a:custGeom>
              <a:avLst/>
              <a:gdLst/>
              <a:ahLst/>
              <a:cxnLst/>
              <a:rect l="l" t="t" r="r" b="b"/>
              <a:pathLst>
                <a:path w="1632436" h="827163">
                  <a:moveTo>
                    <a:pt x="0" y="0"/>
                  </a:moveTo>
                  <a:lnTo>
                    <a:pt x="0" y="827163"/>
                  </a:lnTo>
                  <a:lnTo>
                    <a:pt x="1632436" y="827163"/>
                  </a:lnTo>
                  <a:lnTo>
                    <a:pt x="1632436" y="0"/>
                  </a:lnTo>
                  <a:lnTo>
                    <a:pt x="0" y="0"/>
                  </a:lnTo>
                  <a:close/>
                  <a:moveTo>
                    <a:pt x="1571475" y="766203"/>
                  </a:moveTo>
                  <a:lnTo>
                    <a:pt x="59690" y="766203"/>
                  </a:lnTo>
                  <a:lnTo>
                    <a:pt x="59690" y="59690"/>
                  </a:lnTo>
                  <a:lnTo>
                    <a:pt x="1571476" y="59690"/>
                  </a:lnTo>
                  <a:lnTo>
                    <a:pt x="1571476" y="766203"/>
                  </a:lnTo>
                  <a:close/>
                </a:path>
              </a:pathLst>
            </a:custGeom>
            <a:solidFill>
              <a:srgbClr val="111B1E"/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247" t="107" r="247"/>
          <a:stretch>
            <a:fillRect/>
          </a:stretch>
        </p:blipFill>
        <p:spPr>
          <a:xfrm>
            <a:off x="9525" y="316461"/>
            <a:ext cx="10943441" cy="9654079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0943441" y="-662575"/>
            <a:ext cx="9525" cy="11612150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sp>
        <p:nvSpPr>
          <p:cNvPr id="4" name="TextBox 4"/>
          <p:cNvSpPr txBox="1"/>
          <p:nvPr/>
        </p:nvSpPr>
        <p:spPr>
          <a:xfrm rot="5400000">
            <a:off x="14388334" y="4077574"/>
            <a:ext cx="6486833" cy="389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20"/>
              </a:lnSpc>
            </a:pPr>
            <a:r>
              <a:rPr lang="en-US" sz="2400" spc="144">
                <a:solidFill>
                  <a:srgbClr val="111B1E"/>
                </a:solidFill>
                <a:latin typeface="Assistant Regular Bold"/>
              </a:rPr>
              <a:t>PELLEGRINO NLP  • DEC. 12, 2019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1167150" y="439278"/>
            <a:ext cx="5406696" cy="3266631"/>
            <a:chOff x="0" y="0"/>
            <a:chExt cx="7208928" cy="4355507"/>
          </a:xfrm>
        </p:grpSpPr>
        <p:sp>
          <p:nvSpPr>
            <p:cNvPr id="6" name="TextBox 6"/>
            <p:cNvSpPr txBox="1"/>
            <p:nvPr/>
          </p:nvSpPr>
          <p:spPr>
            <a:xfrm>
              <a:off x="0" y="133350"/>
              <a:ext cx="7208928" cy="27895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5983"/>
                </a:lnSpc>
              </a:pPr>
              <a:r>
                <a:rPr lang="en-US" sz="14399">
                  <a:solidFill>
                    <a:srgbClr val="111B1E"/>
                  </a:solidFill>
                  <a:latin typeface="Cormorant Garamond Bold"/>
                </a:rPr>
                <a:t>Top 10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764725"/>
              <a:ext cx="7208928" cy="5907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01"/>
                </a:lnSpc>
              </a:pPr>
              <a:r>
                <a:rPr lang="en-US" sz="2643" spc="237">
                  <a:solidFill>
                    <a:srgbClr val="111B1E"/>
                  </a:solidFill>
                  <a:latin typeface="Assistant Regular"/>
                </a:rPr>
                <a:t>KEYWORDS BY LANGUAGE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1167150" y="4890883"/>
            <a:ext cx="5406696" cy="1691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400" spc="24">
                <a:solidFill>
                  <a:srgbClr val="111B1E"/>
                </a:solidFill>
                <a:latin typeface="Assistant Regular"/>
              </a:rPr>
              <a:t>Power Keywords should not be common across the entire Corpus but should be specific to the repos of particular programming languages.</a:t>
            </a:r>
          </a:p>
        </p:txBody>
      </p:sp>
      <p:sp>
        <p:nvSpPr>
          <p:cNvPr id="9" name="AutoShape 9"/>
          <p:cNvSpPr/>
          <p:nvPr/>
        </p:nvSpPr>
        <p:spPr>
          <a:xfrm>
            <a:off x="17154193" y="-662575"/>
            <a:ext cx="105107" cy="11612150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sp>
        <p:nvSpPr>
          <p:cNvPr id="10" name="AutoShape 10"/>
          <p:cNvSpPr/>
          <p:nvPr/>
        </p:nvSpPr>
        <p:spPr>
          <a:xfrm>
            <a:off x="17154193" y="8526104"/>
            <a:ext cx="1868754" cy="2301420"/>
          </a:xfrm>
          <a:prstGeom prst="rect">
            <a:avLst/>
          </a:prstGeom>
          <a:solidFill>
            <a:srgbClr val="111B1E"/>
          </a:solid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8779570"/>
            <a:ext cx="15464229" cy="8972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9"/>
              </a:lnSpc>
            </a:pPr>
            <a:r>
              <a:rPr lang="en-US" sz="5999" spc="59">
                <a:solidFill>
                  <a:srgbClr val="111B1E"/>
                </a:solidFill>
                <a:latin typeface="Assistant Bold"/>
              </a:rPr>
              <a:t>Imbalanced Data Affects Model Performance</a:t>
            </a:r>
          </a:p>
        </p:txBody>
      </p:sp>
      <p:sp>
        <p:nvSpPr>
          <p:cNvPr id="3" name="AutoShape 3"/>
          <p:cNvSpPr/>
          <p:nvPr/>
        </p:nvSpPr>
        <p:spPr>
          <a:xfrm>
            <a:off x="17233953" y="-662575"/>
            <a:ext cx="25347" cy="11612150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sp>
        <p:nvSpPr>
          <p:cNvPr id="4" name="TextBox 4"/>
          <p:cNvSpPr txBox="1"/>
          <p:nvPr/>
        </p:nvSpPr>
        <p:spPr>
          <a:xfrm rot="5400000">
            <a:off x="14333166" y="4262262"/>
            <a:ext cx="6878058" cy="410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 spc="143">
                <a:solidFill>
                  <a:srgbClr val="111B1E"/>
                </a:solidFill>
                <a:latin typeface="Cormorant Garamond Bold"/>
              </a:rPr>
              <a:t>Pellegrino NLP  • Dec. 12, 2019</a:t>
            </a:r>
          </a:p>
        </p:txBody>
      </p:sp>
      <p:sp>
        <p:nvSpPr>
          <p:cNvPr id="5" name="AutoShape 5"/>
          <p:cNvSpPr/>
          <p:nvPr/>
        </p:nvSpPr>
        <p:spPr>
          <a:xfrm>
            <a:off x="17233953" y="8526104"/>
            <a:ext cx="1788994" cy="2301420"/>
          </a:xfrm>
          <a:prstGeom prst="rect">
            <a:avLst/>
          </a:prstGeom>
          <a:solidFill>
            <a:srgbClr val="111B1E"/>
          </a:solidFill>
        </p:spPr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16607" y="1307879"/>
            <a:ext cx="7991027" cy="6319701"/>
          </a:xfrm>
          <a:prstGeom prst="rect">
            <a:avLst/>
          </a:prstGeom>
        </p:spPr>
      </p:pic>
      <p:sp>
        <p:nvSpPr>
          <p:cNvPr id="7" name="AutoShape 7"/>
          <p:cNvSpPr/>
          <p:nvPr/>
        </p:nvSpPr>
        <p:spPr>
          <a:xfrm>
            <a:off x="0" y="0"/>
            <a:ext cx="419100" cy="419100"/>
          </a:xfrm>
          <a:prstGeom prst="rect">
            <a:avLst/>
          </a:prstGeom>
          <a:solidFill>
            <a:srgbClr val="111B1E"/>
          </a:solidFill>
        </p:spPr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0031138" y="3697417"/>
            <a:ext cx="6838941" cy="1474451"/>
          </a:xfrm>
          <a:prstGeom prst="rect">
            <a:avLst/>
          </a:prstGeom>
        </p:spPr>
      </p:pic>
      <p:grpSp>
        <p:nvGrpSpPr>
          <p:cNvPr id="9" name="Group 9"/>
          <p:cNvGrpSpPr>
            <a:grpSpLocks noChangeAspect="1"/>
          </p:cNvGrpSpPr>
          <p:nvPr/>
        </p:nvGrpSpPr>
        <p:grpSpPr>
          <a:xfrm rot="5381749">
            <a:off x="8602086" y="3965345"/>
            <a:ext cx="1083828" cy="938595"/>
            <a:chOff x="0" y="0"/>
            <a:chExt cx="6350000" cy="54991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l="l" t="t" r="r" b="b"/>
              <a:pathLst>
                <a:path w="6350000" h="54991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lnTo>
                    <a:pt x="0" y="5499100"/>
                  </a:lnTo>
                  <a:close/>
                </a:path>
              </a:pathLst>
            </a:custGeom>
            <a:solidFill>
              <a:srgbClr val="111B1E"/>
            </a:solid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654517" y="-610588"/>
            <a:ext cx="25347" cy="11612150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sp>
        <p:nvSpPr>
          <p:cNvPr id="3" name="AutoShape 3"/>
          <p:cNvSpPr/>
          <p:nvPr/>
        </p:nvSpPr>
        <p:spPr>
          <a:xfrm>
            <a:off x="7654017" y="-420088"/>
            <a:ext cx="25347" cy="11612150"/>
          </a:xfrm>
          <a:prstGeom prst="rect">
            <a:avLst/>
          </a:prstGeom>
          <a:solidFill>
            <a:srgbClr val="111B1E">
              <a:alpha val="29803"/>
            </a:srgbClr>
          </a:solidFill>
        </p:spPr>
      </p:sp>
      <p:grpSp>
        <p:nvGrpSpPr>
          <p:cNvPr id="4" name="Group 4"/>
          <p:cNvGrpSpPr/>
          <p:nvPr/>
        </p:nvGrpSpPr>
        <p:grpSpPr>
          <a:xfrm>
            <a:off x="8039100" y="0"/>
            <a:ext cx="3314700" cy="10287000"/>
            <a:chOff x="0" y="0"/>
            <a:chExt cx="4419600" cy="13716000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 l="17251" r="17251"/>
            <a:stretch>
              <a:fillRect/>
            </a:stretch>
          </p:blipFill>
          <p:spPr>
            <a:xfrm>
              <a:off x="0" y="0"/>
              <a:ext cx="4419600" cy="4487333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/>
            <a:srcRect l="20083" r="20083"/>
            <a:stretch>
              <a:fillRect/>
            </a:stretch>
          </p:blipFill>
          <p:spPr>
            <a:xfrm>
              <a:off x="0" y="4614333"/>
              <a:ext cx="4419600" cy="4487333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/>
            <a:srcRect l="17190" r="17190"/>
            <a:stretch>
              <a:fillRect/>
            </a:stretch>
          </p:blipFill>
          <p:spPr>
            <a:xfrm>
              <a:off x="0" y="9228667"/>
              <a:ext cx="4419600" cy="4487333"/>
            </a:xfrm>
            <a:prstGeom prst="rect">
              <a:avLst/>
            </a:prstGeom>
          </p:spPr>
        </p:pic>
      </p:grpSp>
      <p:grpSp>
        <p:nvGrpSpPr>
          <p:cNvPr id="8" name="Group 8"/>
          <p:cNvGrpSpPr/>
          <p:nvPr/>
        </p:nvGrpSpPr>
        <p:grpSpPr>
          <a:xfrm>
            <a:off x="-680011" y="8526104"/>
            <a:ext cx="8360736" cy="2301420"/>
            <a:chOff x="0" y="0"/>
            <a:chExt cx="11147649" cy="3068560"/>
          </a:xfrm>
        </p:grpSpPr>
        <p:sp>
          <p:nvSpPr>
            <p:cNvPr id="9" name="AutoShape 9"/>
            <p:cNvSpPr/>
            <p:nvPr/>
          </p:nvSpPr>
          <p:spPr>
            <a:xfrm>
              <a:off x="0" y="0"/>
              <a:ext cx="11147649" cy="3068560"/>
            </a:xfrm>
            <a:prstGeom prst="rect">
              <a:avLst/>
            </a:prstGeom>
            <a:solidFill>
              <a:srgbClr val="111B1E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2278281" y="928636"/>
              <a:ext cx="7088924" cy="5320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399" spc="143">
                  <a:solidFill>
                    <a:srgbClr val="FFFFFF"/>
                  </a:solidFill>
                  <a:latin typeface="Cormorant Garamond Bold"/>
                </a:rPr>
                <a:t>Pellegrino NLP  • Dec. 12, 2019</a:t>
              </a:r>
            </a:p>
          </p:txBody>
        </p:sp>
      </p:grpSp>
      <p:sp>
        <p:nvSpPr>
          <p:cNvPr id="11" name="AutoShape 11"/>
          <p:cNvSpPr/>
          <p:nvPr/>
        </p:nvSpPr>
        <p:spPr>
          <a:xfrm>
            <a:off x="0" y="0"/>
            <a:ext cx="419100" cy="419100"/>
          </a:xfrm>
          <a:prstGeom prst="rect">
            <a:avLst/>
          </a:prstGeom>
          <a:solidFill>
            <a:srgbClr val="111B1E"/>
          </a:solidFill>
        </p:spPr>
      </p:sp>
      <p:sp>
        <p:nvSpPr>
          <p:cNvPr id="12" name="TextBox 12"/>
          <p:cNvSpPr txBox="1"/>
          <p:nvPr/>
        </p:nvSpPr>
        <p:spPr>
          <a:xfrm>
            <a:off x="419100" y="3809484"/>
            <a:ext cx="6670961" cy="15806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479"/>
              </a:lnSpc>
            </a:pPr>
            <a:r>
              <a:rPr lang="en-US" sz="10399" spc="103">
                <a:solidFill>
                  <a:srgbClr val="111B1E"/>
                </a:solidFill>
                <a:latin typeface="Assistant Bold"/>
              </a:rPr>
              <a:t>Takeaways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2551354" y="1523291"/>
            <a:ext cx="4962831" cy="6152993"/>
            <a:chOff x="0" y="0"/>
            <a:chExt cx="6617108" cy="8203991"/>
          </a:xfrm>
        </p:grpSpPr>
        <p:sp>
          <p:nvSpPr>
            <p:cNvPr id="14" name="TextBox 14"/>
            <p:cNvSpPr txBox="1"/>
            <p:nvPr/>
          </p:nvSpPr>
          <p:spPr>
            <a:xfrm>
              <a:off x="0" y="883667"/>
              <a:ext cx="6617108" cy="73203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96240" lvl="1" indent="-198120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Github READMEs are good predictors of the programming languages of the repos.</a:t>
              </a:r>
            </a:p>
            <a:p>
              <a:pPr marL="396240" lvl="1" indent="-198120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Words that are unique to programming languages, including the name of the programming languages themselves, are key identifiers of the languages.</a:t>
              </a:r>
            </a:p>
            <a:p>
              <a:pPr marL="396240" lvl="1" indent="-198120">
                <a:lnSpc>
                  <a:spcPts val="3359"/>
                </a:lnSpc>
                <a:buFont typeface="Arial"/>
                <a:buChar char="•"/>
              </a:pPr>
              <a:r>
                <a:rPr lang="en-US" sz="2399">
                  <a:solidFill>
                    <a:srgbClr val="111B1E"/>
                  </a:solidFill>
                  <a:latin typeface="Assistant Regular"/>
                </a:rPr>
                <a:t>Data imbalance affects model performance, therefore you must ensure that each programming language is proportionately represented in you Corpus.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6617108" cy="7030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 spc="288">
                  <a:solidFill>
                    <a:srgbClr val="5271FF"/>
                  </a:solidFill>
                  <a:latin typeface="Assistant Regular Bold"/>
                </a:rPr>
                <a:t>CONCLUSION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2296469" y="5196873"/>
            <a:ext cx="4962831" cy="410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266</Words>
  <Application>Microsoft Macintosh PowerPoint</Application>
  <PresentationFormat>Custom</PresentationFormat>
  <Paragraphs>46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Cormorant Garamond Bold</vt:lpstr>
      <vt:lpstr>Arial</vt:lpstr>
      <vt:lpstr>Assistant Regular</vt:lpstr>
      <vt:lpstr>Assistant Bold</vt:lpstr>
      <vt:lpstr>Assistant Regular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Millennial Hacks Keynote Presentation</dc:title>
  <cp:lastModifiedBy>Faith Kane</cp:lastModifiedBy>
  <cp:revision>1</cp:revision>
  <dcterms:created xsi:type="dcterms:W3CDTF">2006-08-16T00:00:00Z</dcterms:created>
  <dcterms:modified xsi:type="dcterms:W3CDTF">2019-12-12T19:32:18Z</dcterms:modified>
  <dc:identifier>DADtz1yRjk8</dc:identifier>
</cp:coreProperties>
</file>

<file path=docProps/thumbnail.jpeg>
</file>